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Welcome to the course. I am Brad DeLong. This is my basement in the Elmwood neighborhood of Berkeley—near Ashby and college, about a mile south of the campus and about a mile north of the Rockridge BART. </a:t>
            </a:r>
          </a:p>
          <a:p>
            <a:pPr/>
          </a:p>
          <a:p>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a:p>
            <a:pPr/>
          </a:p>
          <a:p>
            <a:pPr/>
            <a:r>
              <a:t>What kind of tricks? Tricks like this.</a:t>
            </a:r>
          </a:p>
          <a:p>
            <a:pPr/>
          </a:p>
          <a:p>
            <a:pPr/>
            <a:r>
              <a:t>This is a background against which, famously, a four-person fellowship was assigned a task in a movie.</a:t>
            </a:r>
          </a:p>
          <a:p>
            <a:pPr/>
          </a:p>
          <a:p>
            <a:pPr/>
            <a:r>
              <a:t>But most of the time you will see backgrounds that are less overwhelming, while still being—we hope—visually interesting.</a:t>
            </a:r>
          </a:p>
          <a:p>
            <a:pPr/>
          </a:p>
          <a:p>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a:p>
            <a:pPr/>
          </a:p>
          <a:p>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a:p>
            <a:pPr/>
          </a:p>
          <a:p>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 human voices uniquely arresting, interesting, and attention focusing. </a:t>
            </a:r>
          </a:p>
          <a:p>
            <a:pPr/>
          </a:p>
          <a:p>
            <a:pPr/>
            <a:r>
              <a:t>Books are—a lot of the time—boring. In-person faces, gestures, and voices are a lot better. </a:t>
            </a:r>
          </a:p>
          <a:p>
            <a:pPr/>
          </a:p>
          <a:p>
            <a:pPr/>
            <a:r>
              <a:t>How do we know this? 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What is the context? The context is that a 2.2-lb. loaf of bread costs 13 denarii, and to hire an unskilled worker for the day costs 36 denarii. A cheap book—the kind of thing you could get for, say, $10 today—thus cost the same as 440 pounds of bread, or 70 days’ work at minimum wage. Compare to today, when a cheap book costs the same as 5 pounds of bread, or 40 minutes’ work at minimum wage.</a:t>
            </a:r>
          </a:p>
          <a:p>
            <a:pPr/>
          </a:p>
          <a:p>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Aristotle’s ideas: you certainly could not afford to spend the equivalent of $10,500 a book for anything other than your most favorite books.</a:t>
            </a:r>
          </a:p>
          <a:p>
            <a:pPr/>
          </a:p>
          <a:p>
            <a:pPr/>
            <a:r>
              <a:t>That was the origin of the university: get people together to hear books read aloud. That was how universities got their start, back when books were really expensive. They were the only places you could read a few unpopoular books (in the library) and listen to the popular books books being read aloud (in the lectures). But then came Johann Gutenberg, and the printing press, and movable type, and books became really cheap. You could have your library, and read your books, almost anywhere. Yet universities did not disappear. And lectures did not disappear. They lost their principal purpose—of economizing on the number of copies of a book a univeristy needed to function—but they became: ways of getting people to go over again, in their minds, what they had read—structured repetition as a learning aid—of getting people to think actively about the ideas and connect them to things in their own mind, of getting people to engage in dialogues about the ideas, and in mobilizing human group solidarity for the educational process. </a:t>
            </a:r>
          </a:p>
          <a:p>
            <a:pPr/>
          </a:p>
          <a:p>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So we are doing this instead. The problem is that making this work is very hard. We saw how hard a decade ago, with the big MOOC movement of a decade ago. 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 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a:p>
          <a:p>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a:t>
            </a:r>
          </a:p>
          <a:p>
            <a:pPr/>
          </a:p>
          <a:p>
            <a:pPr/>
            <a:r>
              <a:t>How much luck? Consider _Solo: A Star Wars Story_. The team composed of Phil and company were bounced out of the project in the middle due to “creative differences”. As I understand it, they had proposed to make a Star Wars movie that was a lot more like _Guardians of the Galaxy_ had been. They were given the greenlight. But in the middle of the project the Disney executives decided that the movie that they did not want to eat what they had ordered. So I will never see Phil, Chris, and the team’s view of the Han Solo origin story. Instead, we have a movie that lost Disney $80 million, and that brought a screaming halt to a number of projects—in fact, to all of what was supposed to be a series of future Star Wars origin spinoffs. Making convincing and arresting video is very hard.</a:t>
            </a:r>
          </a:p>
          <a:p>
            <a:pPr/>
          </a:p>
          <a:p>
            <a:pPr/>
            <a:r>
              <a:t>We thus have an uphill climb. We don’t have $500K/minute to spend. And we here are not creative geniuses like my first cousin Phil and his team are.  American universities are frantically piling online so that we can keep teaching. And as we do so we face an intellectual crisis about how to do our job through a screen—which is a very difficult task. Unless and until we successfully figure out how to do our job through a screen, we are going to make a total hash of moving online. Hence this first, preliminary, module of this course: a meta-module; a “how are we going to try to learn this semester” module. And also in this module I also ask and suggest some possible answers to the questions: what is economics? And: what is economics good for? Once again: welcome. I very much hope you learn stuff here, wherever “here” is, virtually. And I very much hope you have some fun here this semester.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Books are—a lot of the time—boring. In-person faces, gestures, and voices are a lot better.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How do we know this? 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What is the context? The context is that a 2.2-lb. loaf of bread costs 13 denarii, and to hire an unskilled worker for the day costs 36 denarii. A cheap book—the kind of thing you could get for, say, $10 today—thus cost the same as 440 pounds of bread, or 70 days’ work at minimum wage. Compare to today, when a cheap book costs the same as 5 pounds of bread, or 40 minutes’ work at minimum wage.</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Aristotle’s ideas: you certainly could not afford to spend the equivalent of $10,500 a book for anything other than your most favorite books.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That was the origin of the university: get people together to hear books read aloud. That was how universities got their start, back when books were really expensive. They were the only places you could read a few unpopoular books (in the library) and listen to the popular books books being read aloud (in the lectures). But then came Johann Gutenberg, and the printing press, and movable type, and books became really cheap. You could have your library, and read your books, almost anywhere. Yet universities did not disappear. And lectures did not disappear. They lost their principal purpose—of economizing on the number of copies of a book a univeristy needed to function—but they became: ways of getting people to go over again, in their minds, what they had read—structured repetition as a learning aid—of getting people to think actively about the ideas and connect them to things in their own mind, of getting people to engage in dialogues about the ideas, and in mobilizing human group solidarity for the educational process.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The university did not die after Gutenberg. It flourished. At this point, as is traditional at Berkeley, you are allowed to boo, if you wish. It is the custom of the country that you are allowed to boo at any picture of the Stanford campus, if you did not already know that.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So we are doing this instead. The problem is that making this work is very hard. We saw how hard a decade ago, with the big MOOC movement of a decade ago. 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 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How much luck? Consider _Solo: A Star Wars Story_. The team composed of Phil and company were bounced out of the project in the middle due to “creative differences”. As I understand it, they had proposed to make a Star Wars movie that was a lot more like _Guardians of the Galaxy_ had been. They were given the greenlight. But in the middle of the project the Disney executives decided that the movie that they did not want to eat what they had ordered. So I will never see Phil, Chris, and the team’s view of the Han Solo origin story. Instead, we have a movie that lost Disney $80 million, and that brought a screaming halt to a number of projects—in fact, to all of what was supposed to be a series of future Star Wars origin spinoffs. Making convincing and arresting video is very hard.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We thus have an uphill climb. We don’t have $500K/minute to spend. And we here are not creative geniuses like my first cousin Phil and his team are.  American universities are frantically piling online so that we can keep teaching. And as we do so we face an intellectual crisis about how to do our job through a screen—which is a very difficult task. Unless and until we successfully figure out how to do our job through a screen, we are going to make a total hash of moving online. Hence this first, preliminary, module of this course: a meta-module; a “how are we going to try to learn this semester” module. And also in this module I also ask and suggest some possible answers to the questions: what is economics? And: what is economics good for?</a:t>
            </a:r>
          </a:p>
          <a:p>
            <a:pPr/>
            <a:r>
              <a:t>Once again: welcome. I very much hope you learn stuff here, wherever “here” is, virtually. And I very much hope you have some fun here this semester.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Welcome to the course. I am Brad DeLong. This is my basement in the Elmwood neighborhood of Berkeley—near Ashby and college, about a mile south of the campus and about a mile north of the Rockridge BART. </a:t>
            </a:r>
          </a:p>
          <a:p>
            <a:pPr/>
          </a:p>
          <a:p>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What kind of tricks?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 Tricks like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This is a background against which, famously, a four-person fellowship was assigned a task in a movie.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But most of the time you will see backgrounds that are less overwhelming, while still being—we hope—visually interesting.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 human voices uniquely arresting, interesting, and attention focusing. Books are—a lot of the time—boring. In-person faces, gestures, and voices are a lot better.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3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3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3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4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4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ostrichpillow.com/" TargetMode="External"/><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github.com/braddelong/public-files/blob/master/readings/article-allen-prosperous-romans.pdf" TargetMode="External"/><Relationship Id="rId4" Type="http://schemas.openxmlformats.org/officeDocument/2006/relationships/hyperlink" Target="https://github.com/braddelong/public-files/blob/master/readings/article-diocletian-price-edict-kropff.pdf" TargetMode="External"/><Relationship Id="rId5" Type="http://schemas.openxmlformats.org/officeDocument/2006/relationships/image" Target="../media/image9.png"/><Relationship Id="rId6"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tinyurl.com/ybvbww3n" TargetMode="External"/><Relationship Id="rId4"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1"/>
            <a:ext cx="8890001" cy="1143001"/>
          </a:xfrm>
          <a:prstGeom prst="rect">
            <a:avLst/>
          </a:prstGeom>
        </p:spPr>
        <p:txBody>
          <a:bodyPr lIns="45718" tIns="45718" rIns="45718" bIns="45718"/>
          <a:lstStyle>
            <a:lvl1pPr defTabSz="201168">
              <a:defRPr sz="3520"/>
            </a:lvl1pPr>
          </a:lstStyle>
          <a:p>
            <a:pPr/>
            <a:r>
              <a:t>Video Introduction: 0. As Class Begins…</a:t>
            </a:r>
          </a:p>
        </p:txBody>
      </p:sp>
      <p:sp>
        <p:nvSpPr>
          <p:cNvPr id="156"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157" name="The long 20th century will in all likelihood be seen in the future as the watershed in human experience:…"/>
          <p:cNvSpPr txBox="1"/>
          <p:nvPr>
            <p:ph type="body" sz="quarter" idx="4294967295"/>
          </p:nvPr>
        </p:nvSpPr>
        <p:spPr>
          <a:xfrm>
            <a:off x="112563" y="5817111"/>
            <a:ext cx="8890001" cy="723387"/>
          </a:xfrm>
          <a:prstGeom prst="rect">
            <a:avLst/>
          </a:prstGeom>
        </p:spPr>
        <p:txBody>
          <a:bodyPr lIns="45718" tIns="45718" rIns="45718" bIns="45718" anchor="t"/>
          <a:lstStyle/>
          <a:p>
            <a:pPr marL="0" indent="0" defTabSz="297179">
              <a:spcBef>
                <a:spcPts val="300"/>
              </a:spcBef>
              <a:buSzTx/>
              <a:buNone/>
              <a:defRPr b="1" sz="1950">
                <a:uFill>
                  <a:solidFill>
                    <a:srgbClr val="000000"/>
                  </a:solidFill>
                </a:uFill>
                <a:latin typeface="+mj-lt"/>
                <a:ea typeface="+mj-ea"/>
                <a:cs typeface="+mj-cs"/>
                <a:sym typeface="Helvetica"/>
              </a:defRPr>
            </a:pPr>
            <a:r>
              <a:t>Welcome!: </a:t>
            </a:r>
            <a:r>
              <a:rPr b="0" sz="1560">
                <a:latin typeface="Times New Roman"/>
                <a:ea typeface="Times New Roman"/>
                <a:cs typeface="Times New Roman"/>
                <a:sym typeface="Times New Roman"/>
              </a:rPr>
              <a:t>How do we learn? Especially now, with COVID-19, when we are online? We need an answer to that question if we are not going to make a hash of this… &amp; what is economics? What is it good for?</a:t>
            </a:r>
          </a:p>
        </p:txBody>
      </p:sp>
      <p:sp>
        <p:nvSpPr>
          <p:cNvPr id="158" name="The long 20th century will in all likelihood be seen in the future as the watershed in human experience:…"/>
          <p:cNvSpPr txBox="1"/>
          <p:nvPr/>
        </p:nvSpPr>
        <p:spPr>
          <a:xfrm>
            <a:off x="112563" y="1064224"/>
            <a:ext cx="8890001" cy="6226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265175">
              <a:spcBef>
                <a:spcPts val="300"/>
              </a:spcBef>
              <a:defRPr sz="1740"/>
            </a:lvl1pPr>
          </a:lstStyle>
          <a:p>
            <a:pPr/>
            <a:r>
              <a:t>What we are gong to be doing in this Module 0 of the course. It is a meta-module: trying to learn how we will try to learn…</a:t>
            </a:r>
          </a:p>
        </p:txBody>
      </p:sp>
      <p:pic>
        <p:nvPicPr>
          <p:cNvPr id="159" name="Image" descr="Image"/>
          <p:cNvPicPr>
            <a:picLocks noChangeAspect="1"/>
          </p:cNvPicPr>
          <p:nvPr/>
        </p:nvPicPr>
        <p:blipFill>
          <a:blip r:embed="rId3">
            <a:extLst/>
          </a:blip>
          <a:stretch>
            <a:fillRect/>
          </a:stretch>
        </p:blipFill>
        <p:spPr>
          <a:xfrm>
            <a:off x="656125" y="1686904"/>
            <a:ext cx="7887405" cy="3962693"/>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uFillTx/>
              </a:defRPr>
            </a:lvl1pPr>
          </a:lstStyle>
          <a:p>
            <a:pPr/>
            <a:r>
              <a:t>Why a Video?</a:t>
            </a:r>
          </a:p>
        </p:txBody>
      </p:sp>
      <p:sp>
        <p:nvSpPr>
          <p:cNvPr id="20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06" name="The long 20th century will in all likelihood be seen in the future as the watershed in human experience:…"/>
          <p:cNvSpPr txBox="1"/>
          <p:nvPr/>
        </p:nvSpPr>
        <p:spPr>
          <a:xfrm>
            <a:off x="4875063" y="1142997"/>
            <a:ext cx="41275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b="0" sz="2400">
                <a:uFillTx/>
                <a:latin typeface="Times New Roman"/>
                <a:ea typeface="Times New Roman"/>
                <a:cs typeface="Times New Roman"/>
                <a:sym typeface="Times New Roman"/>
              </a:defRPr>
            </a:pPr>
            <a:r>
              <a:rPr b="1"/>
              <a:t>Why not simply put a bunch of books in front of you?</a:t>
            </a:r>
            <a:r>
              <a:t> </a:t>
            </a:r>
          </a:p>
          <a:p>
            <a:pPr marL="304800" indent="-304800" defTabSz="410764">
              <a:spcBef>
                <a:spcPts val="800"/>
              </a:spcBef>
              <a:buSzPct val="100000"/>
              <a:buChar char="•"/>
              <a:defRPr b="0" sz="2400">
                <a:uFillTx/>
                <a:latin typeface="Times New Roman"/>
                <a:ea typeface="Times New Roman"/>
                <a:cs typeface="Times New Roman"/>
                <a:sym typeface="Times New Roman"/>
              </a:defRPr>
            </a:pPr>
            <a:r>
              <a:t>And why not then say: “the exam is in early December”?</a:t>
            </a:r>
          </a:p>
          <a:p>
            <a:pPr marL="304800" indent="-304800" defTabSz="410764">
              <a:spcBef>
                <a:spcPts val="800"/>
              </a:spcBef>
              <a:buSzPct val="100000"/>
              <a:buChar char="•"/>
              <a:defRPr b="0" sz="2400">
                <a:uFillTx/>
                <a:latin typeface="Times New Roman"/>
                <a:ea typeface="Times New Roman"/>
                <a:cs typeface="Times New Roman"/>
                <a:sym typeface="Times New Roman"/>
              </a:defRPr>
            </a:pPr>
            <a:r>
              <a:t>Why not? Because:</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Books are—very often— boring.</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Voices and faces are not—usually—boring.</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People gain morale doing things in groups.</a:t>
            </a:r>
          </a:p>
          <a:p>
            <a:pPr defTabSz="410764">
              <a:spcBef>
                <a:spcPts val="800"/>
              </a:spcBef>
              <a:defRPr b="0" sz="2400">
                <a:uFillTx/>
                <a:latin typeface="Times New Roman"/>
                <a:ea typeface="Times New Roman"/>
                <a:cs typeface="Times New Roman"/>
                <a:sym typeface="Times New Roman"/>
              </a:defRPr>
            </a:pPr>
            <a:r>
              <a:t>—— </a:t>
            </a:r>
          </a:p>
          <a:p>
            <a:pPr defTabSz="410764">
              <a:spcBef>
                <a:spcPts val="800"/>
              </a:spcBef>
              <a:defRPr b="0" sz="24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https://ostrichpillow.com/</a:t>
            </a:r>
            <a:r>
              <a:t>&gt;</a:t>
            </a:r>
          </a:p>
        </p:txBody>
      </p:sp>
      <p:pic>
        <p:nvPicPr>
          <p:cNvPr id="207" name="Image" descr="Image"/>
          <p:cNvPicPr>
            <a:picLocks noChangeAspect="1"/>
          </p:cNvPicPr>
          <p:nvPr/>
        </p:nvPicPr>
        <p:blipFill>
          <a:blip r:embed="rId4">
            <a:extLst/>
          </a:blip>
          <a:stretch>
            <a:fillRect/>
          </a:stretch>
        </p:blipFill>
        <p:spPr>
          <a:xfrm>
            <a:off x="112563" y="1142998"/>
            <a:ext cx="4640577" cy="5397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About the Course"/>
          <p:cNvSpPr txBox="1"/>
          <p:nvPr>
            <p:ph type="title" idx="4294967295"/>
          </p:nvPr>
        </p:nvSpPr>
        <p:spPr>
          <a:xfrm>
            <a:off x="112563" y="-3"/>
            <a:ext cx="8890001" cy="1143001"/>
          </a:xfrm>
          <a:prstGeom prst="rect">
            <a:avLst/>
          </a:prstGeom>
        </p:spPr>
        <p:txBody>
          <a:bodyPr lIns="45718" tIns="45718" rIns="45718" bIns="45718"/>
          <a:lstStyle>
            <a:lvl1pPr defTabSz="217705">
              <a:defRPr sz="4240">
                <a:uFillTx/>
              </a:defRPr>
            </a:lvl1pPr>
          </a:lstStyle>
          <a:p>
            <a:pPr/>
            <a:r>
              <a:t>Books Used to Be Very Expensive</a:t>
            </a:r>
          </a:p>
        </p:txBody>
      </p:sp>
      <p:sp>
        <p:nvSpPr>
          <p:cNvPr id="212"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13" name="The long 20th century will in all likelihood be seen in the future as the watershed in human experience:…"/>
          <p:cNvSpPr txBox="1"/>
          <p:nvPr/>
        </p:nvSpPr>
        <p:spPr>
          <a:xfrm>
            <a:off x="3922563" y="1142997"/>
            <a:ext cx="50800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2000">
                <a:uFillTx/>
                <a:latin typeface="Times New Roman"/>
                <a:ea typeface="Times New Roman"/>
                <a:cs typeface="Times New Roman"/>
                <a:sym typeface="Times New Roman"/>
              </a:defRPr>
            </a:pPr>
            <a:r>
              <a:rPr b="1"/>
              <a:t>Go back 2000 years: Gaius Valerius Diocles:</a:t>
            </a:r>
            <a:r>
              <a:t> </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Imperator Caesar Gaius Aurelius Valerius Diocletianus Augustus</a:t>
            </a:r>
          </a:p>
          <a:p>
            <a:pPr lvl="1" marL="581526" indent="-200526" defTabSz="410764">
              <a:spcBef>
                <a:spcPts val="700"/>
              </a:spcBef>
              <a:buSzPct val="100000"/>
              <a:buChar char="•"/>
              <a:defRPr b="0" sz="2000">
                <a:uFillTx/>
                <a:latin typeface="Times New Roman"/>
                <a:ea typeface="Times New Roman"/>
                <a:cs typeface="Times New Roman"/>
                <a:sym typeface="Times New Roman"/>
              </a:defRPr>
            </a:pPr>
            <a:r>
              <a:t>244-311; ruled 286-305</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Price Edict of 301: 25 𐆖 for 100 lines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440 lbs of bread for a cheap book; today it’s 5</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$1000 for a cheap book; 10x or 20x that for high-quality one…</a:t>
            </a:r>
          </a:p>
          <a:p>
            <a:pPr defTabSz="410764">
              <a:spcBef>
                <a:spcPts val="700"/>
              </a:spcBef>
              <a:defRPr b="0" sz="2000">
                <a:uFillTx/>
                <a:latin typeface="Times New Roman"/>
                <a:ea typeface="Times New Roman"/>
                <a:cs typeface="Times New Roman"/>
                <a:sym typeface="Times New Roman"/>
              </a:defRPr>
            </a:pPr>
            <a:r>
              <a:t>—— </a:t>
            </a:r>
          </a:p>
          <a:p>
            <a:pPr defTabSz="410764">
              <a:spcBef>
                <a:spcPts val="700"/>
              </a:spcBef>
              <a:defRPr b="0" sz="20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https://github.com/braddelong/public-files/blob/master/readings/article-allen-prosperous-romans.pdf</a:t>
            </a:r>
            <a:r>
              <a:t>&gt;</a:t>
            </a:r>
          </a:p>
          <a:p>
            <a:pPr defTabSz="410764">
              <a:spcBef>
                <a:spcPts val="700"/>
              </a:spcBef>
              <a:defRPr b="0" sz="20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https://github.com/braddelong/public-files/blob/master/readings/article-diocletian-price-edict-kropff.pdf</a:t>
            </a:r>
            <a:r>
              <a:t>&gt;</a:t>
            </a:r>
          </a:p>
        </p:txBody>
      </p:sp>
      <p:pic>
        <p:nvPicPr>
          <p:cNvPr id="214" name="Image" descr="Image"/>
          <p:cNvPicPr>
            <a:picLocks noChangeAspect="1"/>
          </p:cNvPicPr>
          <p:nvPr/>
        </p:nvPicPr>
        <p:blipFill>
          <a:blip r:embed="rId5">
            <a:extLst/>
          </a:blip>
          <a:srcRect l="0" t="8962" r="0" b="0"/>
          <a:stretch>
            <a:fillRect/>
          </a:stretch>
        </p:blipFill>
        <p:spPr>
          <a:xfrm>
            <a:off x="112563" y="3188858"/>
            <a:ext cx="3496423" cy="3351640"/>
          </a:xfrm>
          <a:prstGeom prst="rect">
            <a:avLst/>
          </a:prstGeom>
          <a:ln w="12700">
            <a:miter lim="400000"/>
          </a:ln>
        </p:spPr>
      </p:pic>
      <p:pic>
        <p:nvPicPr>
          <p:cNvPr id="215" name="Image" descr="Image"/>
          <p:cNvPicPr>
            <a:picLocks noChangeAspect="1"/>
          </p:cNvPicPr>
          <p:nvPr/>
        </p:nvPicPr>
        <p:blipFill>
          <a:blip r:embed="rId6">
            <a:extLst/>
          </a:blip>
          <a:stretch>
            <a:fillRect/>
          </a:stretch>
        </p:blipFill>
        <p:spPr>
          <a:xfrm>
            <a:off x="112563" y="1142997"/>
            <a:ext cx="3496423" cy="199027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About the Course"/>
          <p:cNvSpPr txBox="1"/>
          <p:nvPr>
            <p:ph type="title" idx="4294967295"/>
          </p:nvPr>
        </p:nvSpPr>
        <p:spPr>
          <a:xfrm>
            <a:off x="112563" y="-3"/>
            <a:ext cx="8890001" cy="1143001"/>
          </a:xfrm>
          <a:prstGeom prst="rect">
            <a:avLst/>
          </a:prstGeom>
        </p:spPr>
        <p:txBody>
          <a:bodyPr lIns="45718" tIns="45718" rIns="45718" bIns="45718"/>
          <a:lstStyle>
            <a:lvl1pPr defTabSz="221813">
              <a:defRPr sz="4320">
                <a:solidFill>
                  <a:srgbClr val="000080"/>
                </a:solidFill>
                <a:uFillTx/>
              </a:defRPr>
            </a:lvl1pPr>
          </a:lstStyle>
          <a:p>
            <a:pPr/>
            <a:r>
              <a:t>How Do You Then Get Educated?</a:t>
            </a:r>
          </a:p>
        </p:txBody>
      </p:sp>
      <p:sp>
        <p:nvSpPr>
          <p:cNvPr id="220"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21" name="The long 20th century will in all likelihood be seen in the future as the watershed in human experience:…"/>
          <p:cNvSpPr txBox="1"/>
          <p:nvPr/>
        </p:nvSpPr>
        <p:spPr>
          <a:xfrm>
            <a:off x="4240063" y="1142997"/>
            <a:ext cx="47625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400">
                <a:uFillTx/>
                <a:latin typeface="Times New Roman"/>
                <a:ea typeface="Times New Roman"/>
                <a:cs typeface="Times New Roman"/>
                <a:sym typeface="Times New Roman"/>
              </a:defRPr>
            </a:pPr>
            <a:r>
              <a:t>LECTURE: </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NOUN</a:t>
            </a:r>
            <a:r>
              <a:t>: An educational talk to an audience, especially one of students in a university. ‘in each course there are supporting lectures and tutorials’.</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Origin</a:t>
            </a:r>
            <a:r>
              <a:t>: Late Middle English (in the sense ‘reading, a text to read’): from Old French, or from medieval Latin lectura, from Latin lect- ‘read, chosen’, from the verb legere.</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Pronunciation</a:t>
            </a:r>
            <a:r>
              <a:t>: lecture /ˈlɛktʃə/</a:t>
            </a:r>
          </a:p>
        </p:txBody>
      </p:sp>
      <p:pic>
        <p:nvPicPr>
          <p:cNvPr id="222" name="University_of_Glasgow_-_Google_Maps.png" descr="University_of_Glasgow_-_Google_Maps.png"/>
          <p:cNvPicPr>
            <a:picLocks noChangeAspect="1"/>
          </p:cNvPicPr>
          <p:nvPr/>
        </p:nvPicPr>
        <p:blipFill>
          <a:blip r:embed="rId3">
            <a:extLst/>
          </a:blip>
          <a:stretch>
            <a:fillRect/>
          </a:stretch>
        </p:blipFill>
        <p:spPr>
          <a:xfrm>
            <a:off x="112563" y="4597456"/>
            <a:ext cx="4095461" cy="1943042"/>
          </a:xfrm>
          <a:prstGeom prst="rect">
            <a:avLst/>
          </a:prstGeom>
          <a:ln w="12700">
            <a:miter lim="400000"/>
          </a:ln>
        </p:spPr>
      </p:pic>
      <p:sp>
        <p:nvSpPr>
          <p:cNvPr id="223" name="The long 20th century will in all likelihood be seen in the future as the watershed in human experience:…"/>
          <p:cNvSpPr txBox="1"/>
          <p:nvPr/>
        </p:nvSpPr>
        <p:spPr>
          <a:xfrm>
            <a:off x="112563" y="1142997"/>
            <a:ext cx="40954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400">
                <a:uFillTx/>
                <a:latin typeface="Times New Roman"/>
                <a:ea typeface="Times New Roman"/>
                <a:cs typeface="Times New Roman"/>
                <a:sym typeface="Times New Roman"/>
              </a:defRPr>
            </a:pPr>
            <a:r>
              <a:t>TRAVEL TO WHERE THE BOOKS ARE: </a:t>
            </a:r>
          </a:p>
          <a:p>
            <a:pPr marL="254000" indent="-254000" defTabSz="410764">
              <a:spcBef>
                <a:spcPts val="800"/>
              </a:spcBef>
              <a:buSzPct val="100000"/>
              <a:buChar char="•"/>
              <a:defRPr b="0" sz="2400">
                <a:uFillTx/>
                <a:latin typeface="Times New Roman"/>
                <a:ea typeface="Times New Roman"/>
                <a:cs typeface="Times New Roman"/>
                <a:sym typeface="Times New Roman"/>
              </a:defRPr>
            </a:pPr>
            <a:r>
              <a:t>Just how many copies of the </a:t>
            </a:r>
            <a:r>
              <a:rPr i="1"/>
              <a:t>Nicomachean Ethics</a:t>
            </a:r>
            <a:r>
              <a:t> are there in Western Scotland, anyway?</a:t>
            </a:r>
          </a:p>
          <a:p>
            <a:pPr lvl="1" marL="635000" indent="-254000" defTabSz="410764">
              <a:spcBef>
                <a:spcPts val="800"/>
              </a:spcBef>
              <a:buSzPct val="100000"/>
              <a:buChar char="•"/>
              <a:defRPr b="0" sz="2400">
                <a:uFillTx/>
                <a:latin typeface="Times New Roman"/>
                <a:ea typeface="Times New Roman"/>
                <a:cs typeface="Times New Roman"/>
                <a:sym typeface="Times New Roman"/>
              </a:defRPr>
            </a:pPr>
            <a:r>
              <a:t>Listen to the book being read aloud</a:t>
            </a:r>
          </a:p>
          <a:p>
            <a:pPr lvl="1" marL="635000" indent="-254000" defTabSz="410764">
              <a:spcBef>
                <a:spcPts val="800"/>
              </a:spcBef>
              <a:buSzPct val="100000"/>
              <a:buChar char="•"/>
              <a:defRPr b="0" sz="2400">
                <a:uFillTx/>
                <a:latin typeface="Times New Roman"/>
                <a:ea typeface="Times New Roman"/>
                <a:cs typeface="Times New Roman"/>
                <a:sym typeface="Times New Roman"/>
              </a:defRPr>
            </a:pPr>
            <a:r>
              <a:t>And take your notes…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Gutenberg Arrives!</a:t>
            </a:r>
          </a:p>
        </p:txBody>
      </p:sp>
      <p:sp>
        <p:nvSpPr>
          <p:cNvPr id="228"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29" name="The long 20th century will in all likelihood be seen in the future as the watershed in human experience:…"/>
          <p:cNvSpPr txBox="1"/>
          <p:nvPr/>
        </p:nvSpPr>
        <p:spPr>
          <a:xfrm>
            <a:off x="4679403" y="1142997"/>
            <a:ext cx="43231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sz="2000">
                <a:uFillTx/>
                <a:latin typeface="Times New Roman"/>
                <a:ea typeface="Times New Roman"/>
                <a:cs typeface="Times New Roman"/>
                <a:sym typeface="Times New Roman"/>
              </a:defRPr>
            </a:pPr>
            <a:r>
              <a:t>Scribes: 3000 words a day: </a:t>
            </a:r>
          </a:p>
          <a:p>
            <a:pPr marL="254000" indent="-254000" defTabSz="410764">
              <a:spcBef>
                <a:spcPts val="700"/>
              </a:spcBef>
              <a:buSzPct val="100000"/>
              <a:buChar char="•"/>
              <a:defRPr b="0" sz="2000">
                <a:uFillTx/>
                <a:latin typeface="Times New Roman"/>
                <a:ea typeface="Times New Roman"/>
                <a:cs typeface="Times New Roman"/>
                <a:sym typeface="Times New Roman"/>
              </a:defRPr>
            </a:pPr>
            <a:r>
              <a:rPr b="1"/>
              <a:t>Max Roser</a:t>
            </a:r>
            <a:r>
              <a:t>: In 1483… three florins… Ripoli… produced 1,025 copies… the scribe would produce one copy for one florin… cost per book decreased 341 times &lt;</a:t>
            </a:r>
            <a:r>
              <a:rPr u="sng">
                <a:solidFill>
                  <a:srgbClr val="0000FF"/>
                </a:solidFill>
                <a:uFill>
                  <a:solidFill>
                    <a:srgbClr val="0000FF"/>
                  </a:solidFill>
                </a:uFill>
                <a:hlinkClick r:id="rId3" invalidUrl="" action="" tgtFrame="" tooltip="" history="1" highlightClick="0" endSnd="0"/>
              </a:rPr>
              <a:t>http://tinyurl.com/ybvbww3n</a:t>
            </a:r>
            <a:r>
              <a:t>&gt;...</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Another 20x since: $70,000 to $10</a:t>
            </a:r>
          </a:p>
          <a:p>
            <a:pPr defTabSz="410764">
              <a:spcBef>
                <a:spcPts val="700"/>
              </a:spcBef>
              <a:defRPr sz="2000">
                <a:uFillTx/>
                <a:latin typeface="Times New Roman"/>
                <a:ea typeface="Times New Roman"/>
                <a:cs typeface="Times New Roman"/>
                <a:sym typeface="Times New Roman"/>
              </a:defRPr>
            </a:pPr>
          </a:p>
          <a:p>
            <a:pPr defTabSz="410764">
              <a:spcBef>
                <a:spcPts val="700"/>
              </a:spcBef>
              <a:defRPr sz="2000">
                <a:uFillTx/>
                <a:latin typeface="Times New Roman"/>
                <a:ea typeface="Times New Roman"/>
                <a:cs typeface="Times New Roman"/>
                <a:sym typeface="Times New Roman"/>
              </a:defRPr>
            </a:pPr>
            <a:r>
              <a:t>Yet the university remains: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“Lectures” then become…</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Structured repetition in different channels (eyes, ears)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Commentaries, highlights, &amp; dialogues—real or constructed—about the text</a:t>
            </a:r>
          </a:p>
        </p:txBody>
      </p:sp>
      <p:pic>
        <p:nvPicPr>
          <p:cNvPr id="230" name="Image" descr="Image"/>
          <p:cNvPicPr>
            <a:picLocks noChangeAspect="1"/>
          </p:cNvPicPr>
          <p:nvPr/>
        </p:nvPicPr>
        <p:blipFill>
          <a:blip r:embed="rId4">
            <a:extLst/>
          </a:blip>
          <a:srcRect l="4910" t="0" r="3640" b="0"/>
          <a:stretch>
            <a:fillRect/>
          </a:stretch>
        </p:blipFill>
        <p:spPr>
          <a:xfrm>
            <a:off x="112563" y="1142997"/>
            <a:ext cx="4566759" cy="53975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About the Course"/>
          <p:cNvSpPr txBox="1"/>
          <p:nvPr>
            <p:ph type="title" idx="4294967295"/>
          </p:nvPr>
        </p:nvSpPr>
        <p:spPr>
          <a:xfrm>
            <a:off x="112563" y="-3"/>
            <a:ext cx="8890001" cy="1143001"/>
          </a:xfrm>
          <a:prstGeom prst="rect">
            <a:avLst/>
          </a:prstGeom>
        </p:spPr>
        <p:txBody>
          <a:bodyPr lIns="45718" tIns="45718" rIns="45718" bIns="45718"/>
          <a:lstStyle>
            <a:lvl1pPr defTabSz="275212">
              <a:defRPr sz="5360">
                <a:solidFill>
                  <a:srgbClr val="000080"/>
                </a:solidFill>
                <a:uFillTx/>
              </a:defRPr>
            </a:lvl1pPr>
          </a:lstStyle>
          <a:p>
            <a:pPr/>
            <a:r>
              <a:t>Yet the University Remains</a:t>
            </a:r>
          </a:p>
        </p:txBody>
      </p:sp>
      <p:sp>
        <p:nvSpPr>
          <p:cNvPr id="23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pic>
        <p:nvPicPr>
          <p:cNvPr id="236" name="Image" descr="Image"/>
          <p:cNvPicPr>
            <a:picLocks noChangeAspect="1"/>
          </p:cNvPicPr>
          <p:nvPr/>
        </p:nvPicPr>
        <p:blipFill>
          <a:blip r:embed="rId3">
            <a:extLst/>
          </a:blip>
          <a:stretch>
            <a:fillRect/>
          </a:stretch>
        </p:blipFill>
        <p:spPr>
          <a:xfrm>
            <a:off x="263104" y="1142997"/>
            <a:ext cx="8593768" cy="554672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MOOCs?</a:t>
            </a:r>
          </a:p>
        </p:txBody>
      </p:sp>
      <p:sp>
        <p:nvSpPr>
          <p:cNvPr id="241"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42" name="The long 20th century will in all likelihood be seen in the future as the watershed in human experience:…"/>
          <p:cNvSpPr txBox="1"/>
          <p:nvPr/>
        </p:nvSpPr>
        <p:spPr>
          <a:xfrm>
            <a:off x="4679403" y="1142997"/>
            <a:ext cx="43231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2000">
                <a:uFillTx/>
                <a:latin typeface="Times New Roman"/>
                <a:ea typeface="Times New Roman"/>
                <a:cs typeface="Times New Roman"/>
                <a:sym typeface="Times New Roman"/>
              </a:defRPr>
            </a:pPr>
            <a:r>
              <a:t>There was a big MOOC movement a decade ago</a:t>
            </a:r>
          </a:p>
          <a:p>
            <a:pPr marL="254000" indent="-254000" defTabSz="410764">
              <a:buSzPct val="100000"/>
              <a:buChar char="•"/>
              <a:defRPr b="0" sz="2000">
                <a:uFillTx/>
                <a:latin typeface="Times New Roman"/>
                <a:ea typeface="Times New Roman"/>
                <a:cs typeface="Times New Roman"/>
                <a:sym typeface="Times New Roman"/>
              </a:defRPr>
            </a:pPr>
            <a:r>
              <a:t>Massive Open Online Courses…</a:t>
            </a:r>
          </a:p>
          <a:p>
            <a:pPr marL="254000" indent="-254000" defTabSz="410764">
              <a:buSzPct val="100000"/>
              <a:buChar char="•"/>
              <a:defRPr b="0" sz="2000">
                <a:uFillTx/>
                <a:latin typeface="Times New Roman"/>
                <a:ea typeface="Times New Roman"/>
                <a:cs typeface="Times New Roman"/>
                <a:sym typeface="Times New Roman"/>
              </a:defRPr>
            </a:pPr>
            <a:r>
              <a:t>They were supposed to replace the in-person lecture course…</a:t>
            </a:r>
          </a:p>
          <a:p>
            <a:pPr marL="254000" indent="-254000" defTabSz="410764">
              <a:buSzPct val="100000"/>
              <a:buChar char="•"/>
              <a:defRPr b="0" sz="2000">
                <a:uFillTx/>
                <a:latin typeface="Times New Roman"/>
                <a:ea typeface="Times New Roman"/>
                <a:cs typeface="Times New Roman"/>
                <a:sym typeface="Times New Roman"/>
              </a:defRPr>
            </a:pPr>
            <a:r>
              <a:t>There were some who said or hoped they would replace the university… </a:t>
            </a:r>
          </a:p>
          <a:p>
            <a:pPr marL="254000" indent="-254000" defTabSz="410764">
              <a:buSzPct val="100000"/>
              <a:buChar char="•"/>
              <a:defRPr b="0" sz="2000">
                <a:uFillTx/>
                <a:latin typeface="Times New Roman"/>
                <a:ea typeface="Times New Roman"/>
                <a:cs typeface="Times New Roman"/>
                <a:sym typeface="Times New Roman"/>
              </a:defRPr>
            </a:pPr>
            <a:r>
              <a:t>They didn’t…</a:t>
            </a:r>
          </a:p>
          <a:p>
            <a:pPr marL="254000" indent="-254000" defTabSz="410764">
              <a:buSzPct val="100000"/>
              <a:buChar char="•"/>
              <a:defRPr b="0" sz="2000">
                <a:uFillTx/>
                <a:latin typeface="Times New Roman"/>
                <a:ea typeface="Times New Roman"/>
                <a:cs typeface="Times New Roman"/>
                <a:sym typeface="Times New Roman"/>
              </a:defRPr>
            </a:pPr>
            <a:r>
              <a:t>Why not? It turned out to be very important to:</a:t>
            </a:r>
          </a:p>
          <a:p>
            <a:pPr lvl="1" marL="635000" indent="-254000" defTabSz="410764">
              <a:buSzPct val="100000"/>
              <a:buChar char="•"/>
              <a:defRPr b="0" sz="2000">
                <a:uFillTx/>
                <a:latin typeface="Times New Roman"/>
                <a:ea typeface="Times New Roman"/>
                <a:cs typeface="Times New Roman"/>
                <a:sym typeface="Times New Roman"/>
              </a:defRPr>
            </a:pPr>
            <a:r>
              <a:t>Get people to do things in groups</a:t>
            </a:r>
          </a:p>
          <a:p>
            <a:pPr lvl="1" marL="635000" indent="-254000" defTabSz="410764">
              <a:buSzPct val="100000"/>
              <a:buChar char="•"/>
              <a:defRPr b="0" sz="2000">
                <a:uFillTx/>
                <a:latin typeface="Times New Roman"/>
                <a:ea typeface="Times New Roman"/>
                <a:cs typeface="Times New Roman"/>
                <a:sym typeface="Times New Roman"/>
              </a:defRPr>
            </a:pPr>
            <a:r>
              <a:t>Get people in the classroom in contact with each other outside the classroom</a:t>
            </a:r>
          </a:p>
          <a:p>
            <a:pPr marL="254000" indent="-254000" defTabSz="410764">
              <a:buSzPct val="100000"/>
              <a:buChar char="•"/>
              <a:defRPr b="0" sz="2000">
                <a:uFillTx/>
                <a:latin typeface="Times New Roman"/>
                <a:ea typeface="Times New Roman"/>
                <a:cs typeface="Times New Roman"/>
                <a:sym typeface="Times New Roman"/>
              </a:defRPr>
            </a:pPr>
            <a:r>
              <a:t>Arrest attention with live human voices and faces</a:t>
            </a:r>
          </a:p>
        </p:txBody>
      </p:sp>
      <p:pic>
        <p:nvPicPr>
          <p:cNvPr id="243" name="Image" descr="Image"/>
          <p:cNvPicPr>
            <a:picLocks noChangeAspect="1"/>
          </p:cNvPicPr>
          <p:nvPr/>
        </p:nvPicPr>
        <p:blipFill>
          <a:blip r:embed="rId3">
            <a:extLst/>
          </a:blip>
          <a:stretch>
            <a:fillRect/>
          </a:stretch>
        </p:blipFill>
        <p:spPr>
          <a:xfrm>
            <a:off x="112563" y="1142997"/>
            <a:ext cx="4323160" cy="387483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$500K/Minute</a:t>
            </a:r>
          </a:p>
        </p:txBody>
      </p:sp>
      <p:sp>
        <p:nvSpPr>
          <p:cNvPr id="248"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49" name="The long 20th century will in all likelihood be seen in the future as the watershed in human experience:…"/>
          <p:cNvSpPr txBox="1"/>
          <p:nvPr/>
        </p:nvSpPr>
        <p:spPr>
          <a:xfrm>
            <a:off x="112563" y="5321310"/>
            <a:ext cx="8890001" cy="1237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1700">
                <a:uFillTx/>
                <a:latin typeface="Times New Roman"/>
                <a:ea typeface="Times New Roman"/>
                <a:cs typeface="Times New Roman"/>
                <a:sym typeface="Times New Roman"/>
              </a:defRPr>
            </a:pPr>
            <a:r>
              <a:t>To make a video that fully grabs your attention…</a:t>
            </a:r>
          </a:p>
          <a:p>
            <a:pPr marL="254000" indent="-254000" defTabSz="410764">
              <a:buSzPct val="100000"/>
              <a:buChar char="•"/>
              <a:defRPr b="0" sz="1700">
                <a:uFillTx/>
                <a:latin typeface="Times New Roman"/>
                <a:ea typeface="Times New Roman"/>
                <a:cs typeface="Times New Roman"/>
                <a:sym typeface="Times New Roman"/>
              </a:defRPr>
            </a:pPr>
            <a:r>
              <a:t>Admittedly, this two-hour video was best-in-the-world for 2018</a:t>
            </a:r>
          </a:p>
          <a:p>
            <a:pPr marL="254000" indent="-254000" defTabSz="410764">
              <a:buSzPct val="100000"/>
              <a:buChar char="•"/>
              <a:defRPr b="0" sz="1700">
                <a:uFillTx/>
                <a:latin typeface="Times New Roman"/>
                <a:ea typeface="Times New Roman"/>
                <a:cs typeface="Times New Roman"/>
                <a:sym typeface="Times New Roman"/>
              </a:defRPr>
            </a:pPr>
            <a:r>
              <a:t>As shown by how my first cousin Phil and his team made Columbia, Sony, &amp; Marvel rich… richer…</a:t>
            </a:r>
          </a:p>
        </p:txBody>
      </p:sp>
      <p:pic>
        <p:nvPicPr>
          <p:cNvPr id="250" name="Image" descr="Image"/>
          <p:cNvPicPr>
            <a:picLocks noChangeAspect="1"/>
          </p:cNvPicPr>
          <p:nvPr/>
        </p:nvPicPr>
        <p:blipFill>
          <a:blip r:embed="rId3">
            <a:extLst/>
          </a:blip>
          <a:stretch>
            <a:fillRect/>
          </a:stretch>
        </p:blipFill>
        <p:spPr>
          <a:xfrm>
            <a:off x="798363" y="1142997"/>
            <a:ext cx="7616716" cy="417831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Solo Origin Story</a:t>
            </a:r>
          </a:p>
        </p:txBody>
      </p:sp>
      <p:sp>
        <p:nvSpPr>
          <p:cNvPr id="25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56" name="The long 20th century will in all likelihood be seen in the future as the watershed in human experience:…"/>
          <p:cNvSpPr txBox="1"/>
          <p:nvPr/>
        </p:nvSpPr>
        <p:spPr>
          <a:xfrm>
            <a:off x="112563" y="5321310"/>
            <a:ext cx="8890001" cy="1237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1700">
                <a:uFillTx/>
                <a:latin typeface="Times New Roman"/>
                <a:ea typeface="Times New Roman"/>
                <a:cs typeface="Times New Roman"/>
                <a:sym typeface="Times New Roman"/>
              </a:defRPr>
            </a:pPr>
            <a:r>
              <a:t>Phil &amp; team were bounced due to “creative differences”…</a:t>
            </a:r>
          </a:p>
          <a:p>
            <a:pPr marL="254000" indent="-254000" defTabSz="410764">
              <a:buSzPct val="100000"/>
              <a:buChar char="•"/>
              <a:defRPr b="0" sz="1700">
                <a:uFillTx/>
                <a:latin typeface="Times New Roman"/>
                <a:ea typeface="Times New Roman"/>
                <a:cs typeface="Times New Roman"/>
                <a:sym typeface="Times New Roman"/>
              </a:defRPr>
            </a:pPr>
            <a:r>
              <a:t>They were given the greenlight, but Disney executives did not then like what they had agreed to…</a:t>
            </a:r>
          </a:p>
          <a:p>
            <a:pPr marL="254000" indent="-254000" defTabSz="410764">
              <a:buSzPct val="100000"/>
              <a:buChar char="•"/>
              <a:defRPr b="0" sz="1700">
                <a:uFillTx/>
                <a:latin typeface="Times New Roman"/>
                <a:ea typeface="Times New Roman"/>
                <a:cs typeface="Times New Roman"/>
                <a:sym typeface="Times New Roman"/>
              </a:defRPr>
            </a:pPr>
            <a:r>
              <a:t>Lost $80 million on an insufficiently arresting video. Destroyed all future Star Wars origin spinoffs</a:t>
            </a:r>
          </a:p>
        </p:txBody>
      </p:sp>
      <p:pic>
        <p:nvPicPr>
          <p:cNvPr id="257" name="Image" descr="Image"/>
          <p:cNvPicPr>
            <a:picLocks noChangeAspect="1"/>
          </p:cNvPicPr>
          <p:nvPr/>
        </p:nvPicPr>
        <p:blipFill>
          <a:blip r:embed="rId3">
            <a:extLst/>
          </a:blip>
          <a:stretch>
            <a:fillRect/>
          </a:stretch>
        </p:blipFill>
        <p:spPr>
          <a:xfrm>
            <a:off x="965631" y="1142997"/>
            <a:ext cx="7175827" cy="390725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About the Course"/>
          <p:cNvSpPr txBox="1"/>
          <p:nvPr>
            <p:ph type="title" idx="4294967295"/>
          </p:nvPr>
        </p:nvSpPr>
        <p:spPr>
          <a:xfrm>
            <a:off x="112563" y="-3"/>
            <a:ext cx="8890001" cy="1143001"/>
          </a:xfrm>
          <a:prstGeom prst="rect">
            <a:avLst/>
          </a:prstGeom>
        </p:spPr>
        <p:txBody>
          <a:bodyPr lIns="45718" tIns="45718" rIns="45718" bIns="45718"/>
          <a:lstStyle>
            <a:lvl1pPr defTabSz="246459">
              <a:defRPr sz="4800">
                <a:solidFill>
                  <a:srgbClr val="000080"/>
                </a:solidFill>
                <a:uFillTx/>
              </a:defRPr>
            </a:lvl1pPr>
          </a:lstStyle>
          <a:p>
            <a:pPr/>
            <a:r>
              <a:t>We Thus Have an Uphill Climb</a:t>
            </a:r>
          </a:p>
        </p:txBody>
      </p:sp>
      <p:sp>
        <p:nvSpPr>
          <p:cNvPr id="262"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63" name="The long 20th century will in all likelihood be seen in the future as the watershed in human experience:…"/>
          <p:cNvSpPr txBox="1"/>
          <p:nvPr/>
        </p:nvSpPr>
        <p:spPr>
          <a:xfrm>
            <a:off x="112563" y="1125156"/>
            <a:ext cx="8890001" cy="54153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57200" indent="-457200" defTabSz="410764">
              <a:spcBef>
                <a:spcPts val="1200"/>
              </a:spcBef>
              <a:buSzPct val="100000"/>
              <a:buChar char="•"/>
              <a:defRPr sz="3600">
                <a:uFillTx/>
                <a:latin typeface="Times New Roman"/>
                <a:ea typeface="Times New Roman"/>
                <a:cs typeface="Times New Roman"/>
                <a:sym typeface="Times New Roman"/>
              </a:defRPr>
            </a:pPr>
            <a:r>
              <a:t>We don’t have $500K/minute to spend</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And we here are not creative geniuses like my first cousin Phil and his team are.</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We face an intellectual crisis</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Hence this meta-module</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Not learning, but learning how to try to learn</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Plus: What is economics, and what is it good for?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268"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269"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uFillTx/>
              </a:defRPr>
            </a:lvl1pPr>
          </a:lstStyle>
          <a:p>
            <a:pPr/>
            <a:r>
              <a:t>My Green Blanket</a:t>
            </a:r>
          </a:p>
        </p:txBody>
      </p:sp>
      <p:pic>
        <p:nvPicPr>
          <p:cNvPr id="164" name="Image" descr="Image"/>
          <p:cNvPicPr>
            <a:picLocks noChangeAspect="0"/>
          </p:cNvPicPr>
          <p:nvPr/>
        </p:nvPicPr>
        <p:blipFill>
          <a:blip r:embed="rId3">
            <a:extLst/>
          </a:blip>
          <a:stretch>
            <a:fillRect/>
          </a:stretch>
        </p:blipFill>
        <p:spPr>
          <a:xfrm>
            <a:off x="112563" y="1142997"/>
            <a:ext cx="8890001" cy="53975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About the Course"/>
          <p:cNvSpPr txBox="1"/>
          <p:nvPr>
            <p:ph type="title" idx="4294967295"/>
          </p:nvPr>
        </p:nvSpPr>
        <p:spPr>
          <a:xfrm>
            <a:off x="112563" y="-3"/>
            <a:ext cx="8890001" cy="1143001"/>
          </a:xfrm>
          <a:prstGeom prst="rect">
            <a:avLst/>
          </a:prstGeom>
        </p:spPr>
        <p:txBody>
          <a:bodyPr lIns="45718" tIns="45718" rIns="45718" bIns="45718"/>
          <a:lstStyle>
            <a:lvl1pPr defTabSz="188951">
              <a:defRPr sz="3680">
                <a:solidFill>
                  <a:srgbClr val="000080"/>
                </a:solidFill>
                <a:uFillTx/>
              </a:defRPr>
            </a:lvl1pPr>
          </a:lstStyle>
          <a:p>
            <a:pPr>
              <a:defRPr>
                <a:solidFill>
                  <a:srgbClr val="800000"/>
                </a:solidFill>
              </a:defRPr>
            </a:pPr>
            <a:r>
              <a:rPr>
                <a:solidFill>
                  <a:srgbClr val="000080"/>
                </a:solidFill>
              </a:rPr>
              <a:t>Throne Room, Palace of the Wizard, Oz</a:t>
            </a:r>
          </a:p>
        </p:txBody>
      </p:sp>
      <p:pic>
        <p:nvPicPr>
          <p:cNvPr id="169" name="Image" descr="Image"/>
          <p:cNvPicPr>
            <a:picLocks noChangeAspect="1"/>
          </p:cNvPicPr>
          <p:nvPr/>
        </p:nvPicPr>
        <p:blipFill>
          <a:blip r:embed="rId3">
            <a:extLst/>
          </a:blip>
          <a:stretch>
            <a:fillRect/>
          </a:stretch>
        </p:blipFill>
        <p:spPr>
          <a:xfrm>
            <a:off x="112563" y="1142997"/>
            <a:ext cx="8890001" cy="491787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he Wizard, The Palace, Emerald C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defRPr>
                <a:solidFill>
                  <a:srgbClr val="50C878"/>
                </a:solidFill>
              </a:defRPr>
            </a:lvl1pPr>
          </a:lstStyle>
          <a:p>
            <a:pPr/>
            <a:r>
              <a:t>The Wizard, The Palace, Emerald City</a:t>
            </a:r>
          </a:p>
        </p:txBody>
      </p:sp>
      <p:sp>
        <p:nvSpPr>
          <p:cNvPr id="174" name="Your Task"/>
          <p:cNvSpPr txBox="1"/>
          <p:nvPr>
            <p:ph type="title"/>
          </p:nvPr>
        </p:nvSpPr>
        <p:spPr>
          <a:prstGeom prst="rect">
            <a:avLst/>
          </a:prstGeom>
        </p:spPr>
        <p:txBody>
          <a:bodyPr/>
          <a:lstStyle>
            <a:lvl1pPr algn="ctr" defTabSz="755885">
              <a:defRPr spc="-223" sz="11160">
                <a:solidFill>
                  <a:srgbClr val="50C878"/>
                </a:solidFill>
              </a:defRPr>
            </a:lvl1pPr>
          </a:lstStyle>
          <a:p>
            <a:pPr/>
            <a:r>
              <a:t>Your Task</a:t>
            </a:r>
          </a:p>
        </p:txBody>
      </p:sp>
      <p:sp>
        <p:nvSpPr>
          <p:cNvPr id="175" name="Accomplishing it should be straightforward…"/>
          <p:cNvSpPr txBox="1"/>
          <p:nvPr>
            <p:ph type="body" sz="quarter" idx="1"/>
          </p:nvPr>
        </p:nvSpPr>
        <p:spPr>
          <a:prstGeom prst="rect">
            <a:avLst/>
          </a:prstGeom>
        </p:spPr>
        <p:txBody>
          <a:bodyPr/>
          <a:lstStyle>
            <a:lvl1pPr algn="ctr" defTabSz="363220">
              <a:defRPr sz="2992">
                <a:solidFill>
                  <a:srgbClr val="50C878"/>
                </a:solidFill>
              </a:defRPr>
            </a:lvl1pPr>
          </a:lstStyle>
          <a:p>
            <a:pPr/>
            <a:r>
              <a:t>Accomplishing it should be straightforward…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BRING ME THE BROOMSTICK OF THE WICKED WITCH OF THE WEST!"/>
          <p:cNvSpPr txBox="1"/>
          <p:nvPr>
            <p:ph type="title"/>
          </p:nvPr>
        </p:nvSpPr>
        <p:spPr>
          <a:xfrm>
            <a:off x="120356" y="1300742"/>
            <a:ext cx="8898962" cy="4296477"/>
          </a:xfrm>
          <a:prstGeom prst="rect">
            <a:avLst/>
          </a:prstGeom>
        </p:spPr>
        <p:txBody>
          <a:bodyPr/>
          <a:lstStyle>
            <a:lvl1pPr algn="ctr" defTabSz="731501">
              <a:defRPr spc="-144" sz="7200">
                <a:solidFill>
                  <a:srgbClr val="50C878"/>
                </a:solidFill>
              </a:defRPr>
            </a:lvl1pPr>
          </a:lstStyle>
          <a:p>
            <a:pPr/>
            <a:r>
              <a:t>BRING ME THE BROOMSTICK OF THE WICKED WITCH OF THE WEST!</a:t>
            </a:r>
          </a:p>
        </p:txBody>
      </p:sp>
      <p:sp>
        <p:nvSpPr>
          <p:cNvPr id="180" name="The Wizard, The Palace, Emerald City"/>
          <p:cNvSpPr txBox="1"/>
          <p:nvPr/>
        </p:nvSpPr>
        <p:spPr>
          <a:xfrm>
            <a:off x="450502" y="5304698"/>
            <a:ext cx="8239127" cy="238868"/>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algn="ctr" defTabSz="338454">
              <a:spcBef>
                <a:spcPts val="0"/>
              </a:spcBef>
              <a:defRPr sz="1476">
                <a:solidFill>
                  <a:srgbClr val="50C878"/>
                </a:solidFill>
                <a:uFillTx/>
                <a:latin typeface="Helvetica Neue"/>
                <a:ea typeface="Helvetica Neue"/>
                <a:cs typeface="Helvetica Neue"/>
                <a:sym typeface="Helvetica Neue"/>
              </a:defRPr>
            </a:lvl1pPr>
          </a:lstStyle>
          <a:p>
            <a:pPr/>
            <a:r>
              <a:t>The Wizard, The Palace, Emerald City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40">
                <a:solidFill>
                  <a:srgbClr val="000080"/>
                </a:solidFill>
                <a:uFillTx/>
              </a:defRPr>
            </a:lvl1pPr>
          </a:lstStyle>
          <a:p>
            <a:pPr>
              <a:defRPr>
                <a:solidFill>
                  <a:srgbClr val="800000"/>
                </a:solidFill>
              </a:defRPr>
            </a:pPr>
            <a:r>
              <a:rPr>
                <a:solidFill>
                  <a:srgbClr val="000080"/>
                </a:solidFill>
              </a:rPr>
              <a:t>Berkeley at Dusk, Facing the Golden Gate</a:t>
            </a:r>
          </a:p>
        </p:txBody>
      </p:sp>
      <p:pic>
        <p:nvPicPr>
          <p:cNvPr id="185" name="Image" descr="Image"/>
          <p:cNvPicPr>
            <a:picLocks noChangeAspect="1"/>
          </p:cNvPicPr>
          <p:nvPr/>
        </p:nvPicPr>
        <p:blipFill>
          <a:blip r:embed="rId3">
            <a:extLst/>
          </a:blip>
          <a:stretch>
            <a:fillRect/>
          </a:stretch>
        </p:blipFill>
        <p:spPr>
          <a:xfrm>
            <a:off x="112563" y="951309"/>
            <a:ext cx="8890001" cy="491787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bout the Course"/>
          <p:cNvSpPr txBox="1"/>
          <p:nvPr>
            <p:ph type="title" idx="4294967295"/>
          </p:nvPr>
        </p:nvSpPr>
        <p:spPr>
          <a:xfrm>
            <a:off x="112563" y="-3"/>
            <a:ext cx="8890001" cy="1143001"/>
          </a:xfrm>
          <a:prstGeom prst="rect">
            <a:avLst/>
          </a:prstGeom>
        </p:spPr>
        <p:txBody>
          <a:bodyPr lIns="45718" tIns="45718" rIns="45718" bIns="45718"/>
          <a:lstStyle>
            <a:lvl1pPr defTabSz="209490">
              <a:defRPr sz="4080">
                <a:solidFill>
                  <a:srgbClr val="000080"/>
                </a:solidFill>
                <a:uFillTx/>
              </a:defRPr>
            </a:lvl1pPr>
          </a:lstStyle>
          <a:p>
            <a:pPr>
              <a:defRPr>
                <a:solidFill>
                  <a:srgbClr val="800000"/>
                </a:solidFill>
              </a:defRPr>
            </a:pPr>
            <a:r>
              <a:rPr>
                <a:solidFill>
                  <a:srgbClr val="000080"/>
                </a:solidFill>
              </a:rPr>
              <a:t>Continued Claims, March-July 2020</a:t>
            </a:r>
          </a:p>
        </p:txBody>
      </p:sp>
      <p:pic>
        <p:nvPicPr>
          <p:cNvPr id="190" name="Image" descr="Image"/>
          <p:cNvPicPr>
            <a:picLocks noChangeAspect="1"/>
          </p:cNvPicPr>
          <p:nvPr/>
        </p:nvPicPr>
        <p:blipFill>
          <a:blip r:embed="rId3">
            <a:extLst/>
          </a:blip>
          <a:stretch>
            <a:fillRect/>
          </a:stretch>
        </p:blipFill>
        <p:spPr>
          <a:xfrm>
            <a:off x="112563" y="1142997"/>
            <a:ext cx="8890001" cy="494063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bout the Course"/>
          <p:cNvSpPr txBox="1"/>
          <p:nvPr>
            <p:ph type="title" idx="4294967295"/>
          </p:nvPr>
        </p:nvSpPr>
        <p:spPr>
          <a:xfrm>
            <a:off x="112563" y="-3"/>
            <a:ext cx="8890001" cy="1143001"/>
          </a:xfrm>
          <a:prstGeom prst="rect">
            <a:avLst/>
          </a:prstGeom>
        </p:spPr>
        <p:txBody>
          <a:bodyPr lIns="45718" tIns="45718" rIns="45718" bIns="45718"/>
          <a:lstStyle>
            <a:lvl1pPr defTabSz="254674">
              <a:defRPr sz="4960">
                <a:solidFill>
                  <a:srgbClr val="000080"/>
                </a:solidFill>
                <a:uFillTx/>
              </a:defRPr>
            </a:lvl1pPr>
          </a:lstStyle>
          <a:p>
            <a:pPr>
              <a:defRPr>
                <a:solidFill>
                  <a:srgbClr val="800000"/>
                </a:solidFill>
              </a:defRPr>
            </a:pPr>
            <a:r>
              <a:rPr>
                <a:solidFill>
                  <a:srgbClr val="000080"/>
                </a:solidFill>
              </a:rPr>
              <a:t>Continued Claims, 2007-2020</a:t>
            </a:r>
          </a:p>
        </p:txBody>
      </p:sp>
      <p:pic>
        <p:nvPicPr>
          <p:cNvPr id="195" name="Image" descr="Image"/>
          <p:cNvPicPr>
            <a:picLocks noChangeAspect="1"/>
          </p:cNvPicPr>
          <p:nvPr/>
        </p:nvPicPr>
        <p:blipFill>
          <a:blip r:embed="rId3">
            <a:extLst/>
          </a:blip>
          <a:stretch>
            <a:fillRect/>
          </a:stretch>
        </p:blipFill>
        <p:spPr>
          <a:xfrm>
            <a:off x="112563" y="1142997"/>
            <a:ext cx="8890001" cy="495637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About the Course"/>
          <p:cNvSpPr txBox="1"/>
          <p:nvPr>
            <p:ph type="title" idx="4294967295"/>
          </p:nvPr>
        </p:nvSpPr>
        <p:spPr>
          <a:xfrm>
            <a:off x="112563" y="-3"/>
            <a:ext cx="8890001" cy="1143001"/>
          </a:xfrm>
          <a:prstGeom prst="rect">
            <a:avLst/>
          </a:prstGeom>
        </p:spPr>
        <p:txBody>
          <a:bodyPr lIns="45718" tIns="45718" rIns="45718" bIns="45718"/>
          <a:lstStyle>
            <a:lvl1pPr defTabSz="312181">
              <a:defRPr sz="6080">
                <a:uFillTx/>
              </a:defRPr>
            </a:lvl1pPr>
          </a:lstStyle>
          <a:p>
            <a:pPr/>
            <a:r>
              <a:t>Brad DeLong Title Slide</a:t>
            </a:r>
          </a:p>
        </p:txBody>
      </p:sp>
      <p:pic>
        <p:nvPicPr>
          <p:cNvPr id="200" name="Image" descr="Image"/>
          <p:cNvPicPr>
            <a:picLocks noChangeAspect="1"/>
          </p:cNvPicPr>
          <p:nvPr/>
        </p:nvPicPr>
        <p:blipFill>
          <a:blip r:embed="rId3">
            <a:extLst/>
          </a:blip>
          <a:stretch>
            <a:fillRect/>
          </a:stretch>
        </p:blipFill>
        <p:spPr>
          <a:xfrm>
            <a:off x="112563" y="1142997"/>
            <a:ext cx="8890001" cy="495351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